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3" r:id="rId3"/>
    <p:sldId id="300" r:id="rId4"/>
    <p:sldId id="27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307" r:id="rId13"/>
    <p:sldId id="308" r:id="rId14"/>
    <p:sldId id="309" r:id="rId15"/>
    <p:sldId id="311" r:id="rId16"/>
    <p:sldId id="312" r:id="rId17"/>
    <p:sldId id="313" r:id="rId18"/>
    <p:sldId id="314" r:id="rId19"/>
    <p:sldId id="315" r:id="rId20"/>
    <p:sldId id="316" r:id="rId21"/>
    <p:sldId id="318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26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F50"/>
    <a:srgbClr val="316393"/>
    <a:srgbClr val="21345C"/>
    <a:srgbClr val="2A345C"/>
    <a:srgbClr val="1C2244"/>
    <a:srgbClr val="F1ECE6"/>
    <a:srgbClr val="0F1225"/>
    <a:srgbClr val="6D8CAC"/>
    <a:srgbClr val="326393"/>
    <a:srgbClr val="C9CA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0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khm970514@gmail.com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ihoneymon/652be052a0727ad59601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urukurucoding.tistory.com/68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st.github.com/ihoneymon/652be052a0727ad59601" TargetMode="External"/><Relationship Id="rId4" Type="http://schemas.openxmlformats.org/officeDocument/2006/relationships/hyperlink" Target="https://git-scm.com/do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125750" y="2505670"/>
            <a:ext cx="3940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Git </a:t>
            </a:r>
            <a:r>
              <a:rPr lang="ko-KR" altLang="en-US" sz="5400" dirty="0">
                <a:solidFill>
                  <a:schemeClr val="bg1"/>
                </a:solidFill>
              </a:rPr>
              <a:t>사례공유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756-317E-4F42-AF88-B6D561E946B9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2023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AWS Cloud Bootcamp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7648886" y="3733245"/>
            <a:ext cx="130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</a:t>
            </a:r>
            <a:r>
              <a:rPr lang="ko-KR" altLang="en-US" dirty="0">
                <a:solidFill>
                  <a:schemeClr val="bg1"/>
                </a:solidFill>
              </a:rPr>
              <a:t>조 김현민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0D172B-A9C6-70D9-5A79-1288AAD817A8}"/>
              </a:ext>
            </a:extLst>
          </p:cNvPr>
          <p:cNvSpPr/>
          <p:nvPr/>
        </p:nvSpPr>
        <p:spPr>
          <a:xfrm>
            <a:off x="9927771" y="6531429"/>
            <a:ext cx="2203269" cy="243840"/>
          </a:xfrm>
          <a:prstGeom prst="rect">
            <a:avLst/>
          </a:prstGeom>
          <a:solidFill>
            <a:srgbClr val="323F50"/>
          </a:solidFill>
          <a:ln>
            <a:solidFill>
              <a:srgbClr val="32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795E3-697D-3E67-5781-559367FD58F8}"/>
              </a:ext>
            </a:extLst>
          </p:cNvPr>
          <p:cNvSpPr txBox="1"/>
          <p:nvPr/>
        </p:nvSpPr>
        <p:spPr>
          <a:xfrm>
            <a:off x="878943" y="1377814"/>
            <a:ext cx="9601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chemeClr val="bg1"/>
                </a:solidFill>
              </a:rPr>
              <a:t>Remote Repository </a:t>
            </a:r>
            <a:r>
              <a:rPr lang="ko-Kore-KR" altLang="en-US" dirty="0">
                <a:solidFill>
                  <a:schemeClr val="bg1"/>
                </a:solidFill>
              </a:rPr>
              <a:t>연결</a:t>
            </a:r>
            <a:endParaRPr lang="en-US" altLang="ko-Kore-KR" dirty="0">
              <a:solidFill>
                <a:schemeClr val="bg1"/>
              </a:solidFill>
            </a:endParaRPr>
          </a:p>
          <a:p>
            <a:r>
              <a:rPr lang="en-US" altLang="ko-Kore-KR" dirty="0">
                <a:solidFill>
                  <a:schemeClr val="bg1"/>
                </a:solidFill>
              </a:rPr>
              <a:t> </a:t>
            </a:r>
            <a:r>
              <a:rPr lang="ko-Kore-KR" altLang="en-US" dirty="0">
                <a:solidFill>
                  <a:schemeClr val="bg1"/>
                </a:solidFill>
              </a:rPr>
              <a:t>$ </a:t>
            </a:r>
            <a:r>
              <a:rPr lang="en-US" altLang="ko-Kore-KR" dirty="0">
                <a:solidFill>
                  <a:schemeClr val="bg1"/>
                </a:solidFill>
              </a:rPr>
              <a:t>git remote add origin git-</a:t>
            </a:r>
            <a:r>
              <a:rPr lang="en-US" altLang="ko-Kore-KR" dirty="0" err="1">
                <a:solidFill>
                  <a:schemeClr val="bg1"/>
                </a:solidFill>
              </a:rPr>
              <a:t>url</a:t>
            </a:r>
            <a:endParaRPr lang="en-US" altLang="ko-Kore-KR" dirty="0">
              <a:solidFill>
                <a:schemeClr val="bg1"/>
              </a:solidFill>
            </a:endParaRPr>
          </a:p>
          <a:p>
            <a:endParaRPr lang="en-US" altLang="ko-Kore-KR" dirty="0">
              <a:solidFill>
                <a:schemeClr val="bg1"/>
              </a:solidFill>
            </a:endParaRPr>
          </a:p>
          <a:p>
            <a:r>
              <a:rPr lang="en-US" altLang="ko-Kore-KR" dirty="0">
                <a:solidFill>
                  <a:schemeClr val="bg1"/>
                </a:solidFill>
              </a:rPr>
              <a:t>Push</a:t>
            </a:r>
          </a:p>
          <a:p>
            <a:r>
              <a:rPr lang="ko-Kore-KR" altLang="en-US" dirty="0">
                <a:solidFill>
                  <a:schemeClr val="bg1"/>
                </a:solidFill>
              </a:rPr>
              <a:t>$ git push -u origin ma</a:t>
            </a:r>
            <a:r>
              <a:rPr lang="en-US" altLang="ko-Kore-KR" dirty="0">
                <a:solidFill>
                  <a:schemeClr val="bg1"/>
                </a:solidFill>
              </a:rPr>
              <a:t>in(master)</a:t>
            </a:r>
          </a:p>
          <a:p>
            <a:endParaRPr lang="en-US" altLang="ko-Kore-KR" dirty="0">
              <a:solidFill>
                <a:schemeClr val="bg1"/>
              </a:solidFill>
            </a:endParaRPr>
          </a:p>
          <a:p>
            <a:r>
              <a:rPr lang="en-US" altLang="ko-Kore-KR" dirty="0">
                <a:solidFill>
                  <a:schemeClr val="bg1"/>
                </a:solidFill>
              </a:rPr>
              <a:t>Pull</a:t>
            </a:r>
          </a:p>
          <a:p>
            <a:r>
              <a:rPr lang="en" altLang="ko-Kore-KR" i="0" u="none" strike="noStrike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 pull = git fetch + git merge : </a:t>
            </a:r>
            <a:r>
              <a:rPr lang="ko-KR" altLang="en-US" i="0" u="none" strike="noStrike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원격저장소 </a:t>
            </a:r>
            <a:r>
              <a:rPr lang="ko-KR" altLang="en-US" i="0" u="none" strike="noStrike" dirty="0" err="1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커밋과</a:t>
            </a:r>
            <a:r>
              <a:rPr lang="ko-KR" altLang="en-US" i="0" u="none" strike="noStrike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동기화하고 </a:t>
            </a:r>
            <a:r>
              <a:rPr lang="ko-KR" altLang="en-US" i="0" u="none" strike="noStrike" dirty="0" err="1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커밋을</a:t>
            </a:r>
            <a:r>
              <a:rPr lang="ko-KR" altLang="en-US" i="0" u="none" strike="noStrike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i="0" u="none" strike="noStrike" dirty="0" err="1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머지</a:t>
            </a:r>
            <a:r>
              <a:rPr lang="ko-KR" altLang="en-US" i="0" u="none" strike="noStrike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시킨다</a:t>
            </a:r>
            <a:r>
              <a:rPr lang="en-US" altLang="ko-KR" i="0" u="none" strike="noStrike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ore-KR" dirty="0">
              <a:solidFill>
                <a:schemeClr val="bg1"/>
              </a:solidFill>
            </a:endParaRPr>
          </a:p>
          <a:p>
            <a:r>
              <a:rPr lang="ko-Kore-KR" altLang="en-US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pull origin main</a:t>
            </a:r>
          </a:p>
          <a:p>
            <a:endParaRPr lang="en" altLang="ko-Kore-KR" dirty="0">
              <a:solidFill>
                <a:schemeClr val="bg1"/>
              </a:solidFill>
            </a:endParaRPr>
          </a:p>
          <a:p>
            <a:r>
              <a:rPr lang="en" altLang="ko-Kore-KR" dirty="0">
                <a:solidFill>
                  <a:schemeClr val="bg1"/>
                </a:solidFill>
              </a:rPr>
              <a:t>Fetch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원격 저장소의 </a:t>
            </a:r>
            <a:r>
              <a:rPr lang="en" altLang="ko-Kore-KR" dirty="0">
                <a:solidFill>
                  <a:schemeClr val="bg1"/>
                </a:solidFill>
              </a:rPr>
              <a:t>branch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" altLang="ko-Kore-KR" dirty="0">
                <a:solidFill>
                  <a:schemeClr val="bg1"/>
                </a:solidFill>
              </a:rPr>
              <a:t>commit</a:t>
            </a:r>
            <a:r>
              <a:rPr lang="ko-KR" altLang="en-US" dirty="0">
                <a:solidFill>
                  <a:schemeClr val="bg1"/>
                </a:solidFill>
              </a:rPr>
              <a:t>들을 로컬 저장소와 동기화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단 </a:t>
            </a:r>
            <a:r>
              <a:rPr lang="en" altLang="ko-Kore-KR" dirty="0">
                <a:solidFill>
                  <a:schemeClr val="bg1"/>
                </a:solidFill>
              </a:rPr>
              <a:t>merge</a:t>
            </a:r>
            <a:r>
              <a:rPr lang="ko-KR" altLang="en-US" dirty="0">
                <a:solidFill>
                  <a:schemeClr val="bg1"/>
                </a:solidFill>
              </a:rPr>
              <a:t>는 안함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옵션을 생략하면 모든 원격 저장소에서 모든 </a:t>
            </a:r>
            <a:r>
              <a:rPr lang="ko-KR" altLang="en-US" dirty="0" err="1">
                <a:solidFill>
                  <a:schemeClr val="bg1"/>
                </a:solidFill>
              </a:rPr>
              <a:t>브랜치를</a:t>
            </a:r>
            <a:r>
              <a:rPr lang="ko-KR" altLang="en-US" dirty="0">
                <a:solidFill>
                  <a:schemeClr val="bg1"/>
                </a:solidFill>
              </a:rPr>
              <a:t> 가지고 옴</a:t>
            </a:r>
          </a:p>
          <a:p>
            <a:r>
              <a:rPr lang="en" altLang="ko-Kore-KR" dirty="0">
                <a:solidFill>
                  <a:schemeClr val="bg1"/>
                </a:solidFill>
              </a:rPr>
              <a:t>$ git fetch [</a:t>
            </a:r>
            <a:r>
              <a:rPr lang="ko-KR" altLang="en-US" dirty="0">
                <a:solidFill>
                  <a:schemeClr val="bg1"/>
                </a:solidFill>
              </a:rPr>
              <a:t>원격 저장소명</a:t>
            </a:r>
            <a:r>
              <a:rPr lang="en-US" altLang="ko-KR" dirty="0">
                <a:solidFill>
                  <a:schemeClr val="bg1"/>
                </a:solidFill>
              </a:rPr>
              <a:t>] [</a:t>
            </a:r>
            <a:r>
              <a:rPr lang="ko-KR" altLang="en-US" dirty="0" err="1">
                <a:solidFill>
                  <a:schemeClr val="bg1"/>
                </a:solidFill>
              </a:rPr>
              <a:t>브랜치명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endParaRPr lang="en" altLang="ko-Kore-KR" dirty="0">
              <a:solidFill>
                <a:schemeClr val="bg1"/>
              </a:solidFill>
            </a:endParaRPr>
          </a:p>
          <a:p>
            <a:endParaRPr lang="en" altLang="ko-Kore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연결해제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" altLang="ko-Kore-KR" dirty="0">
                <a:solidFill>
                  <a:schemeClr val="bg1"/>
                </a:solidFill>
              </a:rPr>
              <a:t>$ git remote remove origin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0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795E3-697D-3E67-5781-559367FD58F8}"/>
              </a:ext>
            </a:extLst>
          </p:cNvPr>
          <p:cNvSpPr txBox="1"/>
          <p:nvPr/>
        </p:nvSpPr>
        <p:spPr>
          <a:xfrm>
            <a:off x="848463" y="1494821"/>
            <a:ext cx="9601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Branch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마루 부리 Beta"/>
              </a:rPr>
              <a:t>독립적으로 어떤 작업을 진행하기 위한 개념</a:t>
            </a:r>
            <a:endParaRPr lang="en-US" altLang="ko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각각의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브랜치는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다른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브랜치의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영향을 받지 않음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마루 부리 Beta"/>
              </a:rPr>
              <a:t>각각의 </a:t>
            </a:r>
            <a:r>
              <a:rPr lang="ko-KR" altLang="en-US" dirty="0" err="1">
                <a:solidFill>
                  <a:prstClr val="white"/>
                </a:solidFill>
                <a:latin typeface="마루 부리 Beta"/>
              </a:rPr>
              <a:t>브랜치에서</a:t>
            </a:r>
            <a:r>
              <a:rPr lang="ko-KR" altLang="en-US" dirty="0">
                <a:solidFill>
                  <a:prstClr val="white"/>
                </a:solidFill>
                <a:latin typeface="마루 부리 Beta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마루 부리 Beta"/>
              </a:rPr>
              <a:t>작업후</a:t>
            </a:r>
            <a:r>
              <a:rPr lang="ko-KR" altLang="en-US" dirty="0">
                <a:solidFill>
                  <a:prstClr val="white"/>
                </a:solidFill>
                <a:latin typeface="마루 부리 Beta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마루 부리 Beta"/>
              </a:rPr>
              <a:t>Merge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Main Branch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dirty="0">
                <a:solidFill>
                  <a:prstClr val="white"/>
                </a:solidFill>
                <a:latin typeface="마루 부리 Beta"/>
              </a:rPr>
              <a:t>Develop Branch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Feature Branch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dirty="0">
                <a:solidFill>
                  <a:prstClr val="white"/>
                </a:solidFill>
                <a:latin typeface="마루 부리 Beta"/>
              </a:rPr>
              <a:t>Release Branch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Hotfix Branch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dirty="0">
                <a:solidFill>
                  <a:prstClr val="white"/>
                </a:solidFill>
                <a:latin typeface="마루 부리 Beta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FD1A65-49B3-3386-2C56-963E28DF9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24" y="2618984"/>
            <a:ext cx="8082117" cy="38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B5569-0851-61DF-5DC4-D15F64CBC1E2}"/>
              </a:ext>
            </a:extLst>
          </p:cNvPr>
          <p:cNvSpPr txBox="1"/>
          <p:nvPr/>
        </p:nvSpPr>
        <p:spPr>
          <a:xfrm>
            <a:off x="2896597" y="1870364"/>
            <a:ext cx="9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chemeClr val="bg1"/>
                </a:solidFill>
              </a:rPr>
              <a:t>VSCode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1CAAD-8880-876B-FEE9-204DD45F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8" y="2239696"/>
            <a:ext cx="5091544" cy="3301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96036-5A1D-2BF2-7EA4-98310F473EDC}"/>
              </a:ext>
            </a:extLst>
          </p:cNvPr>
          <p:cNvSpPr txBox="1"/>
          <p:nvPr/>
        </p:nvSpPr>
        <p:spPr>
          <a:xfrm>
            <a:off x="8019862" y="1870364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chemeClr val="bg1"/>
                </a:solidFill>
              </a:rPr>
              <a:t>Github</a:t>
            </a:r>
            <a:r>
              <a:rPr kumimoji="1" lang="en-US" altLang="ko-Kore-KR" dirty="0">
                <a:solidFill>
                  <a:schemeClr val="bg1"/>
                </a:solidFill>
              </a:rPr>
              <a:t> Desktop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E96767-F2F2-E9F3-A28C-DB684A21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59" y="2239696"/>
            <a:ext cx="5091544" cy="3301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6798E4-7349-45B6-880E-F41F67BCBDF8}"/>
              </a:ext>
            </a:extLst>
          </p:cNvPr>
          <p:cNvSpPr txBox="1"/>
          <p:nvPr/>
        </p:nvSpPr>
        <p:spPr>
          <a:xfrm>
            <a:off x="5131633" y="572591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도구를</a:t>
            </a:r>
            <a:r>
              <a:rPr kumimoji="1" lang="ko-KR" altLang="en-US" dirty="0">
                <a:solidFill>
                  <a:schemeClr val="bg1"/>
                </a:solidFill>
              </a:rPr>
              <a:t> 활용하자</a:t>
            </a:r>
            <a:r>
              <a:rPr kumimoji="1" lang="en-US" altLang="ko-KR" dirty="0">
                <a:solidFill>
                  <a:schemeClr val="bg1"/>
                </a:solidFill>
              </a:rPr>
              <a:t>!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F913C-C05A-86DC-2411-FD0B9284E055}"/>
              </a:ext>
            </a:extLst>
          </p:cNvPr>
          <p:cNvSpPr txBox="1"/>
          <p:nvPr/>
        </p:nvSpPr>
        <p:spPr>
          <a:xfrm>
            <a:off x="964811" y="1838144"/>
            <a:ext cx="54923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bg1"/>
                </a:solidFill>
              </a:rPr>
              <a:t>$ git config --global </a:t>
            </a:r>
            <a:r>
              <a:rPr lang="en" altLang="ko-Kore-KR" dirty="0" err="1">
                <a:solidFill>
                  <a:schemeClr val="bg1"/>
                </a:solidFill>
              </a:rPr>
              <a:t>user.name</a:t>
            </a:r>
            <a:r>
              <a:rPr lang="en" altLang="ko-Kore-KR" dirty="0">
                <a:solidFill>
                  <a:schemeClr val="bg1"/>
                </a:solidFill>
              </a:rPr>
              <a:t> “</a:t>
            </a:r>
            <a:r>
              <a:rPr lang="en" altLang="ko-Kore-KR" dirty="0" err="1">
                <a:solidFill>
                  <a:schemeClr val="bg1"/>
                </a:solidFill>
              </a:rPr>
              <a:t>hyeonmin</a:t>
            </a:r>
            <a:r>
              <a:rPr lang="en" altLang="ko-Kore-KR" dirty="0">
                <a:solidFill>
                  <a:schemeClr val="bg1"/>
                </a:solidFill>
              </a:rPr>
              <a:t>”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config --global </a:t>
            </a:r>
            <a:r>
              <a:rPr lang="en" altLang="ko-Kore-KR" dirty="0" err="1">
                <a:solidFill>
                  <a:schemeClr val="bg1"/>
                </a:solidFill>
              </a:rPr>
              <a:t>user.email</a:t>
            </a:r>
            <a:r>
              <a:rPr lang="en" altLang="ko-Kore-KR" dirty="0">
                <a:solidFill>
                  <a:schemeClr val="bg1"/>
                </a:solidFill>
              </a:rPr>
              <a:t> </a:t>
            </a:r>
            <a:r>
              <a:rPr lang="en" altLang="ko-Kore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khm970514@gmail.com</a:t>
            </a:r>
            <a:endParaRPr lang="en" altLang="ko-Kore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</a:t>
            </a:r>
            <a:r>
              <a:rPr lang="en" altLang="ko-Kore-KR" dirty="0" err="1">
                <a:solidFill>
                  <a:schemeClr val="bg1"/>
                </a:solidFill>
              </a:rPr>
              <a:t>init</a:t>
            </a:r>
            <a:endParaRPr lang="en-US" altLang="ko-Kore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add </a:t>
            </a:r>
            <a:r>
              <a:rPr lang="en" altLang="ko-Kore-KR" dirty="0" err="1">
                <a:solidFill>
                  <a:schemeClr val="bg1"/>
                </a:solidFill>
              </a:rPr>
              <a:t>README.md</a:t>
            </a:r>
            <a:r>
              <a:rPr lang="en" altLang="ko-Kore-KR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commit -m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branch -M master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remote add origin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$ </a:t>
            </a:r>
            <a:r>
              <a:rPr lang="en" altLang="ko-Kore-KR" dirty="0">
                <a:solidFill>
                  <a:schemeClr val="bg1"/>
                </a:solidFill>
              </a:rPr>
              <a:t>git push -u origin master</a:t>
            </a:r>
          </a:p>
          <a:p>
            <a:r>
              <a:rPr lang="en" altLang="ko-Kore-KR" dirty="0">
                <a:solidFill>
                  <a:schemeClr val="bg1"/>
                </a:solidFill>
              </a:rPr>
              <a:t>…</a:t>
            </a:r>
          </a:p>
          <a:p>
            <a:r>
              <a:rPr lang="en" altLang="ko-Kore-KR" dirty="0">
                <a:solidFill>
                  <a:schemeClr val="bg1"/>
                </a:solidFill>
              </a:rPr>
              <a:t>…</a:t>
            </a:r>
          </a:p>
          <a:p>
            <a:r>
              <a:rPr lang="en" altLang="ko-Kore-KR" dirty="0">
                <a:solidFill>
                  <a:schemeClr val="bg1"/>
                </a:solidFill>
              </a:rPr>
              <a:t>…</a:t>
            </a:r>
          </a:p>
          <a:p>
            <a:r>
              <a:rPr lang="en" altLang="ko-Kore-KR" dirty="0">
                <a:solidFill>
                  <a:schemeClr val="bg1"/>
                </a:solidFill>
              </a:rPr>
              <a:t>…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겪는 수많은 오류들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94368-EB7E-2459-592A-1B83C0A21C01}"/>
              </a:ext>
            </a:extLst>
          </p:cNvPr>
          <p:cNvCxnSpPr>
            <a:cxnSpLocks/>
          </p:cNvCxnSpPr>
          <p:nvPr/>
        </p:nvCxnSpPr>
        <p:spPr>
          <a:xfrm>
            <a:off x="5435600" y="3429000"/>
            <a:ext cx="1646904" cy="0"/>
          </a:xfrm>
          <a:prstGeom prst="straightConnector1">
            <a:avLst/>
          </a:prstGeom>
          <a:ln w="301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F6186-D337-191C-06FC-4F20C88689FA}"/>
              </a:ext>
            </a:extLst>
          </p:cNvPr>
          <p:cNvSpPr txBox="1"/>
          <p:nvPr/>
        </p:nvSpPr>
        <p:spPr>
          <a:xfrm>
            <a:off x="7812756" y="2951946"/>
            <a:ext cx="2648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</a:rPr>
              <a:t>IDE,</a:t>
            </a:r>
          </a:p>
          <a:p>
            <a:r>
              <a:rPr kumimoji="1" lang="en-US" altLang="ko-Kore-KR" sz="2800" dirty="0" err="1">
                <a:solidFill>
                  <a:schemeClr val="bg1"/>
                </a:solidFill>
              </a:rPr>
              <a:t>Github</a:t>
            </a:r>
            <a:r>
              <a:rPr kumimoji="1" lang="en-US" altLang="ko-Kore-KR" sz="2800" dirty="0">
                <a:solidFill>
                  <a:schemeClr val="bg1"/>
                </a:solidFill>
              </a:rPr>
              <a:t> </a:t>
            </a:r>
            <a:r>
              <a:rPr kumimoji="1" lang="en-US" altLang="ko-Kore-KR" sz="2800" dirty="0" err="1">
                <a:solidFill>
                  <a:schemeClr val="bg1"/>
                </a:solidFill>
              </a:rPr>
              <a:t>Dektop</a:t>
            </a:r>
            <a:r>
              <a:rPr kumimoji="1" lang="en-US" altLang="ko-Kore-KR" sz="2800" dirty="0">
                <a:solidFill>
                  <a:schemeClr val="bg1"/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14536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EBA9A-35D8-CC7A-5273-F359B9139534}"/>
              </a:ext>
            </a:extLst>
          </p:cNvPr>
          <p:cNvSpPr txBox="1"/>
          <p:nvPr/>
        </p:nvSpPr>
        <p:spPr>
          <a:xfrm>
            <a:off x="492863" y="1352931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Repo </a:t>
            </a:r>
            <a:r>
              <a:rPr kumimoji="1" lang="ko-KR" altLang="en-US" dirty="0">
                <a:solidFill>
                  <a:schemeClr val="bg1"/>
                </a:solidFill>
              </a:rPr>
              <a:t>생성 및 </a:t>
            </a:r>
            <a:r>
              <a:rPr kumimoji="1" lang="en-US" altLang="ko-KR" dirty="0">
                <a:solidFill>
                  <a:schemeClr val="bg1"/>
                </a:solidFill>
              </a:rPr>
              <a:t>Clone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496BA3-BA71-AD33-94F6-DAA2EDAE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2" y="1722263"/>
            <a:ext cx="3818232" cy="4660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A2B646-8A90-8F05-D7B4-2D5FD0E8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836" y="1839202"/>
            <a:ext cx="3468329" cy="1135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61121F-4F9E-6A3D-00D7-D07203B72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038"/>
          <a:stretch/>
        </p:blipFill>
        <p:spPr>
          <a:xfrm>
            <a:off x="4361836" y="2998812"/>
            <a:ext cx="3468328" cy="419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5CECDF-2313-C548-6448-F944A311C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039"/>
          <a:stretch/>
        </p:blipFill>
        <p:spPr>
          <a:xfrm>
            <a:off x="4361836" y="3442480"/>
            <a:ext cx="3468328" cy="499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011CD0-DC8B-659E-0853-BCDDD6CE5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836" y="3965629"/>
            <a:ext cx="3468328" cy="21151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0CF573-E77C-325E-42BC-2356AF66B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142" y="1839202"/>
            <a:ext cx="2728858" cy="14479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911A8-3CFE-5B75-279F-F89720105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142" y="3418607"/>
            <a:ext cx="2728858" cy="26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EBA9A-35D8-CC7A-5273-F359B9139534}"/>
              </a:ext>
            </a:extLst>
          </p:cNvPr>
          <p:cNvSpPr txBox="1"/>
          <p:nvPr/>
        </p:nvSpPr>
        <p:spPr>
          <a:xfrm>
            <a:off x="492863" y="135293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>
                <a:solidFill>
                  <a:prstClr val="white"/>
                </a:solidFill>
                <a:latin typeface="마루 부리 Beta"/>
              </a:rPr>
              <a:t>Pull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7614A-C382-8705-4773-D6A68EA2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76" y="1827949"/>
            <a:ext cx="4708420" cy="4272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168381-82B6-DA53-6EAE-48B159F84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20" y="1827949"/>
            <a:ext cx="5462752" cy="2108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8C7872-031C-8A42-2C0B-04CEE0F66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20" y="3991843"/>
            <a:ext cx="5462751" cy="21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EBA9A-35D8-CC7A-5273-F359B9139534}"/>
              </a:ext>
            </a:extLst>
          </p:cNvPr>
          <p:cNvSpPr txBox="1"/>
          <p:nvPr/>
        </p:nvSpPr>
        <p:spPr>
          <a:xfrm>
            <a:off x="492863" y="1352931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Code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작성 및 </a:t>
            </a:r>
            <a:r>
              <a:rPr kumimoji="1" lang="en-US" altLang="ko-KR" dirty="0">
                <a:solidFill>
                  <a:prstClr val="white"/>
                </a:solidFill>
                <a:latin typeface="마루 부리 Beta"/>
              </a:rPr>
              <a:t>Commit, Push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2B8934-1460-1840-BFAC-37507AF4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43" y="2280071"/>
            <a:ext cx="3574640" cy="1607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B335C6-7B20-FE53-21BB-D790873C8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43" y="4054619"/>
            <a:ext cx="3574641" cy="16076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49202-8F6E-794F-79FF-E83A4A9D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829" y="2873758"/>
            <a:ext cx="2083017" cy="22145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C048A9-8591-A8CF-CEB1-FDAD36134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091" y="2652648"/>
            <a:ext cx="4092694" cy="265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EBA9A-35D8-CC7A-5273-F359B9139534}"/>
              </a:ext>
            </a:extLst>
          </p:cNvPr>
          <p:cNvSpPr txBox="1"/>
          <p:nvPr/>
        </p:nvSpPr>
        <p:spPr>
          <a:xfrm>
            <a:off x="492863" y="1352931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Code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작성 및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Commit, Push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9A6A03-15B2-FD1F-CAAF-106C497C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2" y="2320603"/>
            <a:ext cx="4015341" cy="2891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FAB913-232C-83B9-FE08-985C95E9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29" y="2320603"/>
            <a:ext cx="4015341" cy="289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EE48AB-5960-E2B5-FCBB-B47DED85D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670" y="2487886"/>
            <a:ext cx="3668436" cy="25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EBA9A-35D8-CC7A-5273-F359B9139534}"/>
              </a:ext>
            </a:extLst>
          </p:cNvPr>
          <p:cNvSpPr txBox="1"/>
          <p:nvPr/>
        </p:nvSpPr>
        <p:spPr>
          <a:xfrm>
            <a:off x="492863" y="1352931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Branch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변경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2CD25E-6F04-53D7-F528-01EF7473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1831434"/>
            <a:ext cx="4370368" cy="1288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1B875D-A116-6EAC-8783-1A22A153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3229911"/>
            <a:ext cx="4370368" cy="1839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F211CC-0D95-9CFD-D9ED-CC5018AC0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2" y="5178880"/>
            <a:ext cx="4357256" cy="1027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135AAF-3914-1EE0-FC64-8B96C80DC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88" y="1651256"/>
            <a:ext cx="6893414" cy="49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마크다운문서 </a:t>
            </a:r>
            <a:r>
              <a:rPr lang="en-US" altLang="ko-KR" sz="1800" dirty="0">
                <a:solidFill>
                  <a:schemeClr val="bg1"/>
                </a:solidFill>
              </a:rPr>
              <a:t>&amp;</a:t>
            </a:r>
            <a:r>
              <a:rPr lang="ko-KR" altLang="en-US" sz="1800" dirty="0">
                <a:solidFill>
                  <a:schemeClr val="bg1"/>
                </a:solidFill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마크다운이란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-apple-system"/>
              </a:rPr>
              <a:t>?</a:t>
            </a:r>
          </a:p>
          <a:p>
            <a:pPr algn="l"/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텍스트 기반의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마크업언어로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2004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년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존그루버에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의해 만들어졌으며 쉽게 쓰고 읽을 수 있으며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HTML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로 변환이 가능하다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특수기호와 문자를 이용한 매우 간단한 구조의 문법을 사용하여 웹에서도 보다 빠르게 컨텐츠를 작성하고 보다 직관적으로 인식할 수 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dirty="0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-apple-system"/>
              </a:rPr>
              <a:t>장점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간결하다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별도의 도구없이 </a:t>
            </a:r>
            <a:r>
              <a:rPr lang="ko-KR" altLang="en-US" dirty="0" err="1">
                <a:solidFill>
                  <a:schemeClr val="bg1"/>
                </a:solidFill>
              </a:rPr>
              <a:t>작성가능하다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다양한 형태로 변환이 가능하다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텍스트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" altLang="ko-Kore-KR" dirty="0">
                <a:solidFill>
                  <a:schemeClr val="bg1"/>
                </a:solidFill>
              </a:rPr>
              <a:t>Text)</a:t>
            </a:r>
            <a:r>
              <a:rPr lang="ko-KR" altLang="en-US" dirty="0">
                <a:solidFill>
                  <a:schemeClr val="bg1"/>
                </a:solidFill>
              </a:rPr>
              <a:t>로 저장되기 때문에 용량이 적어 보관이 용이하다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텍스트파일이기 때문에 버전관리시스템을 이용하여 변경이력을 관리할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지원하는 프로그램과 플랫폼이 다양하다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0" i="0" u="none" strike="noStrike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-apple-system"/>
              </a:rPr>
              <a:t>단점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표준이 없다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표준이 없기 때문에 도구에 따라서 변환방식이나 생성물이 다르다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모든 </a:t>
            </a:r>
            <a:r>
              <a:rPr lang="en" altLang="ko-Kore-KR" dirty="0">
                <a:solidFill>
                  <a:schemeClr val="bg1"/>
                </a:solidFill>
              </a:rPr>
              <a:t>HTML </a:t>
            </a:r>
            <a:r>
              <a:rPr lang="ko-KR" altLang="en-US" dirty="0">
                <a:solidFill>
                  <a:schemeClr val="bg1"/>
                </a:solidFill>
              </a:rPr>
              <a:t>마크업을 대신하지 못한다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598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Git</a:t>
              </a:r>
              <a:r>
                <a:rPr lang="ko-KR" altLang="en-US" sz="2000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300375"/>
            <a:ext cx="4419548" cy="523220"/>
            <a:chOff x="1320852" y="428123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34338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쉽게 </a:t>
              </a:r>
              <a:r>
                <a:rPr lang="en-US" altLang="ko-KR" sz="2000" dirty="0">
                  <a:solidFill>
                    <a:schemeClr val="bg1"/>
                  </a:solidFill>
                </a:rPr>
                <a:t>Git &amp;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Github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</a:rPr>
                <a:t>사용하기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28123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1676452" y="5902960"/>
            <a:ext cx="4808887" cy="523220"/>
            <a:chOff x="-3161560" y="5902960"/>
            <a:chExt cx="4364225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-2617495" y="596511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마크다운문서 </a:t>
              </a:r>
              <a:r>
                <a:rPr lang="en-US" altLang="ko-KR" sz="2000" dirty="0">
                  <a:solidFill>
                    <a:schemeClr val="bg1"/>
                  </a:solidFill>
                </a:rPr>
                <a:t>&amp;</a:t>
              </a:r>
              <a:r>
                <a:rPr lang="ko-KR" altLang="en-US" sz="2000" dirty="0">
                  <a:solidFill>
                    <a:schemeClr val="bg1"/>
                  </a:solidFill>
                </a:rPr>
                <a:t> 프로필페이지 작성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-3161560" y="590296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/>
                </a:solidFill>
                <a:latin typeface="-apple-system"/>
              </a:rPr>
              <a:t>문법</a:t>
            </a:r>
            <a:endParaRPr lang="en-US" altLang="ko-KR" b="1" dirty="0">
              <a:solidFill>
                <a:schemeClr val="bg1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apple-system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https://gist.github.com/ihoneymon/652be052a0727ad59601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apple-system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0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프로젝트시 마크다운문서 작성법</a:t>
            </a:r>
            <a:endParaRPr lang="en-US" altLang="ko-KR" b="1" dirty="0">
              <a:solidFill>
                <a:prstClr val="white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프로젝트 소개문</a:t>
            </a:r>
            <a:endParaRPr lang="en-US" altLang="ko-KR" b="1" dirty="0">
              <a:solidFill>
                <a:prstClr val="white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solidFill>
                  <a:prstClr val="white"/>
                </a:solidFill>
                <a:latin typeface="-apple-system"/>
              </a:rPr>
              <a:t>사용예제</a:t>
            </a:r>
            <a:endParaRPr lang="en-US" altLang="ko-KR" b="1" dirty="0">
              <a:solidFill>
                <a:prstClr val="white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solidFill>
                  <a:prstClr val="white"/>
                </a:solidFill>
                <a:latin typeface="-apple-system"/>
              </a:rPr>
              <a:t>코드블럭설명</a:t>
            </a:r>
            <a:endParaRPr lang="en-US" altLang="ko-KR" b="1" dirty="0">
              <a:solidFill>
                <a:prstClr val="white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업데이트 내역</a:t>
            </a:r>
            <a:endParaRPr lang="en-US" altLang="ko-KR" b="1" dirty="0">
              <a:solidFill>
                <a:prstClr val="white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정보</a:t>
            </a:r>
            <a:endParaRPr lang="en-US" altLang="ko-KR" b="1" dirty="0">
              <a:solidFill>
                <a:prstClr val="white"/>
              </a:solidFill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prstClr val="whit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60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NVIDIA JETSON AI SPECIALIST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 관련 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Project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프로젝트 소개문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사용예제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코드블럭설명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업데이트 내역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6B67A-87ED-B04B-F5A9-2C99155C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4" y="2205927"/>
            <a:ext cx="7772400" cy="40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5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NVIDIA JETSON AI SPECIALIST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관련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프로젝트 소개문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사용예제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코드블럭설명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업데이트 내역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2356A-394B-7882-3F41-C35E41C8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40" y="1249822"/>
            <a:ext cx="4752710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NVIDIA JETSON AI SPECIALIST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관련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프로젝트 소개문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사용예제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코드블럭설명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업데이트 내역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43DCC0-0CFF-048F-8AEF-E262BFDC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023894"/>
            <a:ext cx="4334933" cy="52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NVIDIA JETSON AI SPECIALIST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관련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프로젝트 소개문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사용예제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코드블럭설명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업데이트 내역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06A1C-C62B-B056-482E-CD437E20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5653"/>
            <a:ext cx="4727645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NVIDIA JETSON AI SPECIALIST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관련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프로젝트 소개문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사용예제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코드블럭설명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업데이트 내역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BA5A0-0DD7-AF47-DFA1-196BE32A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5" y="942262"/>
            <a:ext cx="4863652" cy="52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FD3DA-E7C6-7F63-F23C-D0D71841D888}"/>
              </a:ext>
            </a:extLst>
          </p:cNvPr>
          <p:cNvSpPr txBox="1"/>
          <p:nvPr/>
        </p:nvSpPr>
        <p:spPr>
          <a:xfrm>
            <a:off x="643466" y="1585374"/>
            <a:ext cx="108034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NVIDIA JETSON AI SPECIALIST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관련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소개문구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-apple-system"/>
              </a:rPr>
              <a:t>타이틀</a:t>
            </a:r>
            <a:r>
              <a:rPr lang="en-US" altLang="ko-KR" b="1" dirty="0">
                <a:solidFill>
                  <a:prstClr val="white"/>
                </a:solidFill>
                <a:latin typeface="-apple-system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프로젝트 소개문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데모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(gif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면 더 좋음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동영상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youtube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 link)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설치방법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사용예제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개발환경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코드블럭설명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업데이트 내역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Reference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apple-system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A311BC-1BCC-5433-57B2-D1F81572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2262"/>
            <a:ext cx="4864852" cy="5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D7AE6-0505-02BA-5EB3-F5CD5E5A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1" y="1284378"/>
            <a:ext cx="4180579" cy="4802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26E739-9B14-6CD8-037E-A4558F5E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651" y="1284378"/>
            <a:ext cx="2478472" cy="48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6A6890-1F6A-4AAC-CF03-BA818156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1" y="1312583"/>
            <a:ext cx="5203918" cy="4940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D85409-7DDE-EED7-6C4E-FB00E0A60670}"/>
              </a:ext>
            </a:extLst>
          </p:cNvPr>
          <p:cNvSpPr txBox="1"/>
          <p:nvPr/>
        </p:nvSpPr>
        <p:spPr>
          <a:xfrm>
            <a:off x="6628738" y="1509204"/>
            <a:ext cx="48635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본인의 아이디와 동일하게 작성된 </a:t>
            </a:r>
            <a:r>
              <a:rPr kumimoji="1" lang="en-US" altLang="ko-KR" dirty="0">
                <a:solidFill>
                  <a:schemeClr val="bg1"/>
                </a:solidFill>
              </a:rPr>
              <a:t>Repository</a:t>
            </a:r>
            <a:r>
              <a:rPr kumimoji="1" lang="ko-KR" altLang="en-US" dirty="0">
                <a:solidFill>
                  <a:schemeClr val="bg1"/>
                </a:solidFill>
              </a:rPr>
              <a:t>의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README </a:t>
            </a:r>
            <a:r>
              <a:rPr kumimoji="1" lang="ko-KR" altLang="en-US" dirty="0">
                <a:solidFill>
                  <a:schemeClr val="bg1"/>
                </a:solidFill>
              </a:rPr>
              <a:t>문서 </a:t>
            </a:r>
            <a:r>
              <a:rPr kumimoji="1" lang="en-US" altLang="ko-KR" dirty="0">
                <a:solidFill>
                  <a:schemeClr val="bg1"/>
                </a:solidFill>
              </a:rPr>
              <a:t>(HTML</a:t>
            </a:r>
            <a:r>
              <a:rPr kumimoji="1" lang="ko-KR" altLang="en-US" dirty="0">
                <a:solidFill>
                  <a:schemeClr val="bg1"/>
                </a:solidFill>
              </a:rPr>
              <a:t>지원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자기소개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이력사항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Stats, Languages </a:t>
            </a:r>
            <a:r>
              <a:rPr kumimoji="1" lang="ko-KR" altLang="en-US" dirty="0">
                <a:solidFill>
                  <a:schemeClr val="bg1"/>
                </a:solidFill>
              </a:rPr>
              <a:t>등등</a:t>
            </a:r>
            <a:r>
              <a:rPr kumimoji="1" lang="en-US" altLang="ko-KR" dirty="0">
                <a:solidFill>
                  <a:schemeClr val="bg1"/>
                </a:solidFill>
              </a:rPr>
              <a:t>..</a:t>
            </a:r>
          </a:p>
          <a:p>
            <a:r>
              <a:rPr kumimoji="1" lang="ko-KR" altLang="en-US" dirty="0" err="1">
                <a:solidFill>
                  <a:schemeClr val="bg1"/>
                </a:solidFill>
              </a:rPr>
              <a:t>기술스택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Contacts…</a:t>
            </a:r>
          </a:p>
          <a:p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ore-KR" altLang="en-US" dirty="0">
                <a:solidFill>
                  <a:schemeClr val="bg1"/>
                </a:solidFill>
              </a:rPr>
              <a:t>자기</a:t>
            </a:r>
            <a:r>
              <a:rPr kumimoji="1" lang="ko-KR" altLang="en-US" dirty="0">
                <a:solidFill>
                  <a:schemeClr val="bg1"/>
                </a:solidFill>
              </a:rPr>
              <a:t> 자신을 가장 잘 표현 할 수 있도록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678154" y="757596"/>
            <a:ext cx="9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설명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1716110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D729-B2FE-63F5-C8AE-138D46D97E55}"/>
              </a:ext>
            </a:extLst>
          </p:cNvPr>
          <p:cNvSpPr txBox="1"/>
          <p:nvPr/>
        </p:nvSpPr>
        <p:spPr>
          <a:xfrm>
            <a:off x="307571" y="1554448"/>
            <a:ext cx="11662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형상관리 또는 소프트웨어 구성 관리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(</a:t>
            </a: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SCM : Software Configuration Management)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소프트웨어의 변경사항을 체계적으로 추적하고 통제하는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일반적인 단순 버전관리 기반의 소프트웨어 운용을 좀 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 포괄적인 학술분야의 형태로 넓히는 근간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소프트웨어 소스코드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개발환경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빌드구조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등 전반적인 환경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내역에 대한 관리 체계를 정의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 소프트웨어의 </a:t>
            </a: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BOM(Bill of Materials)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을 운용하는 체제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F228F6-659F-FA8B-15FA-2EB833E6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03" y="2274884"/>
            <a:ext cx="4571771" cy="40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8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85409-7DDE-EED7-6C4E-FB00E0A60670}"/>
              </a:ext>
            </a:extLst>
          </p:cNvPr>
          <p:cNvSpPr txBox="1"/>
          <p:nvPr/>
        </p:nvSpPr>
        <p:spPr>
          <a:xfrm>
            <a:off x="6471484" y="2983737"/>
            <a:ext cx="5438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본인이 가장 열심히 하였던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,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혹은 관심있는 분야의</a:t>
            </a:r>
            <a:endParaRPr kumimoji="1" lang="en-US" altLang="ko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prstClr val="white"/>
                </a:solidFill>
                <a:latin typeface="마루 부리 Beta"/>
              </a:rPr>
              <a:t>Repository</a:t>
            </a:r>
            <a:r>
              <a:rPr kumimoji="1" lang="ko-KR" altLang="en-US" dirty="0" err="1">
                <a:solidFill>
                  <a:prstClr val="white"/>
                </a:solidFill>
                <a:latin typeface="마루 부리 Beta"/>
              </a:rPr>
              <a:t>를</a:t>
            </a: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 고정해 둘 수 있음</a:t>
            </a:r>
            <a:r>
              <a:rPr kumimoji="1" lang="en-US" altLang="ko-KR" dirty="0">
                <a:solidFill>
                  <a:prstClr val="white"/>
                </a:solidFill>
                <a:latin typeface="마루 부리 Bet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혹은 인기도 정렬로 자동으로 출력되도록 설정</a:t>
            </a:r>
            <a:endParaRPr kumimoji="1" lang="en-US" altLang="ko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>
                <a:solidFill>
                  <a:prstClr val="white"/>
                </a:solidFill>
                <a:latin typeface="마루 부리 Beta"/>
              </a:rPr>
              <a:t>해놓을</a:t>
            </a: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 수 있음</a:t>
            </a:r>
            <a:r>
              <a:rPr kumimoji="1" lang="en-US" altLang="ko-KR" dirty="0">
                <a:solidFill>
                  <a:prstClr val="white"/>
                </a:solidFill>
                <a:latin typeface="마루 부리 Bet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B8E15-AD61-5ED6-D3A0-90549C013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40"/>
          <a:stretch/>
        </p:blipFill>
        <p:spPr>
          <a:xfrm>
            <a:off x="785091" y="2199514"/>
            <a:ext cx="5438285" cy="31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마크다운문서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프로필페이지 작성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4024398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85409-7DDE-EED7-6C4E-FB00E0A60670}"/>
              </a:ext>
            </a:extLst>
          </p:cNvPr>
          <p:cNvSpPr txBox="1"/>
          <p:nvPr/>
        </p:nvSpPr>
        <p:spPr>
          <a:xfrm>
            <a:off x="6248402" y="1612137"/>
            <a:ext cx="5438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연도별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,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얼마나 많은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Contribution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을 했는지에 대한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시각화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히트맵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많은 </a:t>
            </a:r>
            <a:r>
              <a:rPr kumimoji="1" lang="en-US" altLang="ko-KR" dirty="0">
                <a:solidFill>
                  <a:prstClr val="white"/>
                </a:solidFill>
                <a:latin typeface="마루 부리 Beta"/>
              </a:rPr>
              <a:t>Contribution</a:t>
            </a: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일수록 밝은 초록색으로 기록</a:t>
            </a:r>
            <a:endParaRPr kumimoji="1" lang="en-US" altLang="ko-KR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prstClr val="white"/>
                </a:solidFill>
                <a:latin typeface="마루 부리 Beta"/>
              </a:rPr>
              <a:t>-&gt;</a:t>
            </a:r>
            <a:r>
              <a:rPr kumimoji="1" lang="ko-KR" altLang="en-US" dirty="0">
                <a:solidFill>
                  <a:prstClr val="white"/>
                </a:solidFill>
                <a:latin typeface="마루 부리 Beta"/>
              </a:rPr>
              <a:t> 성실도의 지표</a:t>
            </a:r>
            <a:endParaRPr kumimoji="1" lang="en-US" altLang="ko-KR" dirty="0">
              <a:solidFill>
                <a:prstClr val="white"/>
              </a:solidFill>
              <a:latin typeface="마루 부리 Bet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D86B4-08F2-0467-72DE-AE305028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05" b="22570"/>
          <a:stretch/>
        </p:blipFill>
        <p:spPr>
          <a:xfrm>
            <a:off x="637636" y="1505331"/>
            <a:ext cx="5049062" cy="4581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7A871-3BCA-7D54-16D4-CF89D76B5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7" y="3413683"/>
            <a:ext cx="2672671" cy="26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73F09-AAAF-59DA-864C-0C3F0F92D898}"/>
              </a:ext>
            </a:extLst>
          </p:cNvPr>
          <p:cNvSpPr txBox="1"/>
          <p:nvPr/>
        </p:nvSpPr>
        <p:spPr>
          <a:xfrm>
            <a:off x="110835" y="5535136"/>
            <a:ext cx="7071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n w="12700">
                  <a:solidFill>
                    <a:schemeClr val="tx1">
                      <a:lumMod val="50000"/>
                      <a:lumOff val="50000"/>
                      <a:alpha val="34000"/>
                    </a:schemeClr>
                  </a:solidFill>
                </a:ln>
                <a:effectLst/>
                <a:latin typeface="Helvetica Neue" panose="02000503000000020004" pitchFamily="2" charset="0"/>
              </a:rPr>
              <a:t>R</a:t>
            </a:r>
            <a:r>
              <a:rPr lang="en" altLang="ko-Kore-KR" dirty="0" err="1">
                <a:ln w="12700">
                  <a:solidFill>
                    <a:schemeClr val="tx1">
                      <a:lumMod val="50000"/>
                      <a:lumOff val="50000"/>
                      <a:alpha val="34000"/>
                    </a:schemeClr>
                  </a:solidFill>
                </a:ln>
                <a:effectLst/>
                <a:latin typeface="Helvetica Neue" panose="02000503000000020004" pitchFamily="2" charset="0"/>
              </a:rPr>
              <a:t>eference</a:t>
            </a:r>
            <a:endParaRPr lang="en" altLang="ko-Kore-KR" dirty="0">
              <a:ln w="1270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/>
              <a:latin typeface="Helvetica Neue" panose="02000503000000020004" pitchFamily="2" charset="0"/>
            </a:endParaRPr>
          </a:p>
          <a:p>
            <a:r>
              <a:rPr lang="en" altLang="ko-Kore-KR" dirty="0">
                <a:ln w="12700">
                  <a:solidFill>
                    <a:schemeClr val="tx1">
                      <a:lumMod val="50000"/>
                      <a:lumOff val="50000"/>
                      <a:alpha val="34000"/>
                    </a:schemeClr>
                  </a:solidFill>
                </a:ln>
                <a:effectLst/>
                <a:latin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https://kurukurucoding.tistory.com/68</a:t>
            </a:r>
            <a:endParaRPr lang="en" altLang="ko-Kore-KR" dirty="0">
              <a:ln w="1270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/>
              <a:latin typeface="Helvetica Neue" panose="02000503000000020004" pitchFamily="2" charset="0"/>
            </a:endParaRPr>
          </a:p>
          <a:p>
            <a:r>
              <a:rPr lang="en" altLang="ko-Kore-KR" dirty="0">
                <a:ln w="12700">
                  <a:solidFill>
                    <a:schemeClr val="tx1">
                      <a:lumMod val="50000"/>
                      <a:lumOff val="50000"/>
                      <a:alpha val="34000"/>
                    </a:schemeClr>
                  </a:solidFill>
                </a:ln>
                <a:effectLst/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https://git-scm.com/docs</a:t>
            </a:r>
            <a:endParaRPr lang="en" altLang="ko-Kore-KR" dirty="0">
              <a:ln w="1270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/>
              <a:latin typeface="Helvetica Neue" panose="02000503000000020004" pitchFamily="2" charset="0"/>
            </a:endParaRPr>
          </a:p>
          <a:p>
            <a:r>
              <a:rPr lang="en" altLang="ko-Kore-KR" dirty="0">
                <a:ln w="12700">
                  <a:solidFill>
                    <a:schemeClr val="tx1">
                      <a:lumMod val="50000"/>
                      <a:lumOff val="50000"/>
                      <a:alpha val="34000"/>
                    </a:schemeClr>
                  </a:solidFill>
                </a:ln>
                <a:effectLst/>
                <a:latin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https://gist.github.com/ihoneymon/652be052a0727ad59601</a:t>
            </a:r>
            <a:endParaRPr lang="en" altLang="ko-Kore-KR" dirty="0">
              <a:ln w="1270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678154" y="757596"/>
            <a:ext cx="9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Git </a:t>
            </a:r>
            <a:r>
              <a:rPr lang="ko-KR" altLang="en-US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1716110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2023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AWS Cloud Bootcamp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D729-B2FE-63F5-C8AE-138D46D97E55}"/>
              </a:ext>
            </a:extLst>
          </p:cNvPr>
          <p:cNvSpPr txBox="1"/>
          <p:nvPr/>
        </p:nvSpPr>
        <p:spPr>
          <a:xfrm>
            <a:off x="487679" y="1554448"/>
            <a:ext cx="772806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버전관리란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?</a:t>
            </a:r>
            <a:endParaRPr lang="ko-KR" altLang="en-US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변경점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관리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: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여러 사용자들이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release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한 시점을 관리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버전 관리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: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특정 시점에 꼬리표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Tag)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달아 버전을 표시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브랜치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branch)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여러 버전을 개발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백업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&amp;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복구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: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버전 관리를 통해서 복구 또는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다른곳으로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백업을 가능케 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협업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: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개별 사용자의 수정사항을 쉽게 공유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왜 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"</a:t>
            </a:r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버전 관리 시스템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"</a:t>
            </a:r>
            <a:r>
              <a:rPr lang="ko-KR" altLang="en-US" b="1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1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알아야할까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?</a:t>
            </a:r>
            <a:endParaRPr lang="ko-KR" altLang="en-US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각 파일을 이전 상태로 되돌림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프로젝트를 통째로 되돌림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시간에 따라 수정 내용을 비교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누가 문제를 일으켰는지 추적이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누가 언제 만들어낸 이슈인지 확인 가능</a:t>
            </a:r>
          </a:p>
          <a:p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38E1E7-925B-0EE5-9400-C2D64F2DB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44057"/>
          <a:stretch/>
        </p:blipFill>
        <p:spPr bwMode="auto">
          <a:xfrm>
            <a:off x="8215744" y="1554448"/>
            <a:ext cx="3408218" cy="38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678154" y="757596"/>
            <a:ext cx="9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설명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1716110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D729-B2FE-63F5-C8AE-138D46D97E55}"/>
              </a:ext>
            </a:extLst>
          </p:cNvPr>
          <p:cNvSpPr txBox="1"/>
          <p:nvPr/>
        </p:nvSpPr>
        <p:spPr>
          <a:xfrm>
            <a:off x="487679" y="1554448"/>
            <a:ext cx="77280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 중앙집중식 버전관리시스템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" altLang="ko-Kore-KR" dirty="0">
                <a:solidFill>
                  <a:schemeClr val="bg1"/>
                </a:solidFill>
              </a:rPr>
              <a:t>CVCS: Centralized VCS)</a:t>
            </a:r>
            <a:br>
              <a:rPr lang="en" altLang="ko-Kore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  대표제품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" altLang="ko-Kore-KR" dirty="0">
                <a:solidFill>
                  <a:schemeClr val="bg1"/>
                </a:solidFill>
              </a:rPr>
              <a:t>SVN(Subversion), CVS(Concurrent Versions System), Perforce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endParaRPr lang="en-US" altLang="ko-KR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여러 개발자와 작업하는 경우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생기는 문제들을 해결하기 위해 개발됨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하나의 중앙 서버와 여러 클라이언트가 파일을 받아서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장점</a:t>
            </a:r>
            <a:endParaRPr lang="en-US" altLang="ko-KR" dirty="0">
              <a:solidFill>
                <a:schemeClr val="bg1"/>
              </a:solidFill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 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관리자는 사용자들을 관리가 용이</a:t>
            </a: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 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중앙 서버의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VCS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하나를 관리만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하면됨</a:t>
            </a:r>
            <a:endParaRPr lang="ko-KR" altLang="en-US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단점</a:t>
            </a:r>
            <a:endParaRPr lang="en-US" altLang="ko-KR" dirty="0">
              <a:solidFill>
                <a:schemeClr val="bg1"/>
              </a:solidFill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중앙 서버가 문제가 생기면 협업에 문제가 생김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 중앙 데이터베이스에 문제가 생기면 모든 히스토리를 잃어 버림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pleSDGothicNeo" panose="02000300000000000000" pitchFamily="2" charset="-127"/>
              <a:ea typeface="AppleSDGothicNeo" panose="02000300000000000000" pitchFamily="2" charset="-127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47EDAA-0625-2052-AF0F-33EE70E3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096" y="2694664"/>
            <a:ext cx="4127284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ache Subversion - Wikipedia">
            <a:extLst>
              <a:ext uri="{FF2B5EF4-FFF2-40B4-BE49-F238E27FC236}">
                <a16:creationId xmlns:a16="http://schemas.microsoft.com/office/drawing/2014/main" id="{5F274A13-7D0C-186A-5D1C-59A30508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2" y="1554448"/>
            <a:ext cx="1066438" cy="9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2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678154" y="757596"/>
            <a:ext cx="9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설명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1716110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D729-B2FE-63F5-C8AE-138D46D97E55}"/>
              </a:ext>
            </a:extLst>
          </p:cNvPr>
          <p:cNvSpPr txBox="1"/>
          <p:nvPr/>
        </p:nvSpPr>
        <p:spPr>
          <a:xfrm>
            <a:off x="487679" y="1554448"/>
            <a:ext cx="77280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 분산 버전관리시스템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" altLang="ko-Kore-KR" dirty="0">
                <a:solidFill>
                  <a:schemeClr val="bg1"/>
                </a:solidFill>
              </a:rPr>
              <a:t>DVCS: Distributed VCS)</a:t>
            </a:r>
            <a:br>
              <a:rPr lang="en" altLang="ko-Kore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  대표제품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" altLang="ko-Kore-KR" dirty="0">
                <a:solidFill>
                  <a:schemeClr val="bg1"/>
                </a:solidFill>
              </a:rPr>
              <a:t>Git, </a:t>
            </a:r>
            <a:r>
              <a:rPr lang="en" altLang="ko-Kore-KR" dirty="0" err="1">
                <a:solidFill>
                  <a:schemeClr val="bg1"/>
                </a:solidFill>
              </a:rPr>
              <a:t>Mecurial</a:t>
            </a:r>
            <a:r>
              <a:rPr lang="en" altLang="ko-Kore-KR" dirty="0">
                <a:solidFill>
                  <a:schemeClr val="bg1"/>
                </a:solidFill>
              </a:rPr>
              <a:t>, Bazaar, </a:t>
            </a:r>
            <a:r>
              <a:rPr lang="en" altLang="ko-Kore-KR" dirty="0" err="1">
                <a:solidFill>
                  <a:schemeClr val="bg1"/>
                </a:solidFill>
              </a:rPr>
              <a:t>Darcs</a:t>
            </a:r>
            <a:r>
              <a:rPr lang="en" altLang="ko-Kore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endParaRPr lang="en-US" altLang="ko-KR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u="none" strike="noStrike" dirty="0">
              <a:solidFill>
                <a:schemeClr val="bg1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저장소와 히스토리를 전부 복제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서버에 문제가 생겨도 복구가 가능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CVCS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단점 완화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Clone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은 모든 데이터를 가진 진정한 백업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DVCS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에서는 원격 저장소가 존재하며 다양한 그룹과 협업이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계층 모델 같은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CVCS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로는 할 수 없는 </a:t>
            </a:r>
            <a:r>
              <a:rPr lang="en" altLang="ko-Kore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Work flow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FFAAD6-EFEE-8AD2-C350-A4967E5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03" y="1126928"/>
            <a:ext cx="4124613" cy="49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1A7961-7CD8-DA87-EAB0-32D703A4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09" y="2020164"/>
            <a:ext cx="1408836" cy="14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678154" y="757596"/>
            <a:ext cx="9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설명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1716110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7637E5-3035-CDF4-A147-DCE2885E4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27" y="2057859"/>
            <a:ext cx="2742282" cy="2742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558CDF-211E-186D-CC32-3EFA4B25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8474"/>
            <a:ext cx="3493891" cy="19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쉽게 </a:t>
            </a:r>
            <a:r>
              <a:rPr lang="en-US" altLang="ko-KR" sz="1800" dirty="0">
                <a:solidFill>
                  <a:schemeClr val="bg1"/>
                </a:solidFill>
              </a:rPr>
              <a:t>Git &amp; </a:t>
            </a:r>
            <a:r>
              <a:rPr lang="en-US" altLang="ko-KR" sz="1800" dirty="0" err="1">
                <a:solidFill>
                  <a:schemeClr val="bg1"/>
                </a:solidFill>
              </a:rPr>
              <a:t>Github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38A49-5800-7253-A116-2F3AB847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41" y="1647291"/>
            <a:ext cx="3518695" cy="4227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B36F92-3CED-30B1-AAE8-7DC83336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78" y="1647291"/>
            <a:ext cx="4645702" cy="42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EFA86-47F8-C1F0-C77F-AB91A077C9FD}"/>
              </a:ext>
            </a:extLst>
          </p:cNvPr>
          <p:cNvSpPr/>
          <p:nvPr/>
        </p:nvSpPr>
        <p:spPr>
          <a:xfrm>
            <a:off x="9919853" y="6425043"/>
            <a:ext cx="2216727" cy="381000"/>
          </a:xfrm>
          <a:prstGeom prst="rect">
            <a:avLst/>
          </a:prstGeom>
          <a:solidFill>
            <a:schemeClr val="accent2"/>
          </a:solidFill>
          <a:ln>
            <a:solidFill>
              <a:srgbClr val="316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92863" y="75759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쉽게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사용하기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307572" y="678872"/>
            <a:ext cx="3225852" cy="526781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45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AWS Cloud Bootcamp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9A4293-925D-C698-37EF-0793B146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19" y="1674455"/>
            <a:ext cx="9057161" cy="42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1230</Words>
  <Application>Microsoft Macintosh PowerPoint</Application>
  <PresentationFormat>와이드스크린</PresentationFormat>
  <Paragraphs>310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-apple-system</vt:lpstr>
      <vt:lpstr>마루 부리 Beta</vt:lpstr>
      <vt:lpstr>Apple SD Gothic Neo</vt:lpstr>
      <vt:lpstr>AppleSDGothicNeo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김현민</cp:lastModifiedBy>
  <cp:revision>33</cp:revision>
  <dcterms:created xsi:type="dcterms:W3CDTF">2020-11-18T01:48:02Z</dcterms:created>
  <dcterms:modified xsi:type="dcterms:W3CDTF">2023-01-19T07:32:51Z</dcterms:modified>
</cp:coreProperties>
</file>